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hyperlink" Target="http://www.gettyimages.com/detail/photo/designer-using-tablet-computer-royalty-free-image/13442924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12192000" cy="5867400"/>
            <a:chOff x="0" y="0"/>
            <a:chExt cx="12192000" cy="5867400"/>
          </a:xfrm>
        </p:grpSpPr>
        <p:pic>
          <p:nvPicPr>
            <p:cNvPr id="10" name="Picture Placeholder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445"/>
            <a:stretch/>
          </p:blipFill>
          <p:spPr>
            <a:xfrm>
              <a:off x="6191250" y="0"/>
              <a:ext cx="6000750" cy="5867400"/>
            </a:xfrm>
            <a:prstGeom prst="rect">
              <a:avLst/>
            </a:prstGeom>
          </p:spPr>
        </p:pic>
        <p:pic>
          <p:nvPicPr>
            <p:cNvPr id="11" name="Picture Placeholder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445"/>
            <a:stretch/>
          </p:blipFill>
          <p:spPr>
            <a:xfrm>
              <a:off x="0" y="0"/>
              <a:ext cx="6191250" cy="586740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6814458" y="533400"/>
            <a:ext cx="4876800" cy="167640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sz="2500" b="1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pPr algn="ctr"/>
            <a:r>
              <a:rPr lang="en-US" sz="2500" b="1" dirty="0" smtClean="0">
                <a:solidFill>
                  <a:srgbClr val="EB3C00"/>
                </a:solidFill>
                <a:latin typeface="Segoe UI Light" pitchFamily="34" charset="0"/>
              </a:rPr>
              <a:t>Microsoft Office 365 for Education</a:t>
            </a:r>
            <a:endParaRPr lang="ar-EG" sz="2500" b="1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pPr algn="ctr" rtl="1"/>
            <a:endParaRPr lang="en-US" sz="2500" b="1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pPr algn="ctr" rtl="1"/>
            <a:r>
              <a:rPr lang="ar-EG" sz="2500" b="1" dirty="0" smtClean="0">
                <a:solidFill>
                  <a:srgbClr val="EB3C00"/>
                </a:solidFill>
                <a:latin typeface="Segoe UI Light" pitchFamily="34" charset="0"/>
              </a:rPr>
              <a:t>تكنولوجيا </a:t>
            </a:r>
            <a:r>
              <a:rPr lang="ar-EG" sz="2500" b="1" dirty="0">
                <a:solidFill>
                  <a:srgbClr val="EB3C00"/>
                </a:solidFill>
                <a:latin typeface="Segoe UI Light" pitchFamily="34" charset="0"/>
              </a:rPr>
              <a:t>- تجديد - تطوير - مرونه – </a:t>
            </a:r>
            <a:r>
              <a:rPr lang="ar-EG" sz="2500" b="1" dirty="0" smtClean="0">
                <a:solidFill>
                  <a:srgbClr val="EB3C00"/>
                </a:solidFill>
                <a:latin typeface="Segoe UI Light" pitchFamily="34" charset="0"/>
              </a:rPr>
              <a:t>تواصل</a:t>
            </a:r>
            <a:endParaRPr lang="en-US" sz="2500" b="1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pPr algn="ctr" rtl="1"/>
            <a:endParaRPr lang="ar-EG" sz="2500" b="1" dirty="0">
              <a:solidFill>
                <a:srgbClr val="EB3C00"/>
              </a:solidFill>
              <a:latin typeface="Segoe UI Ligh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6" y="5852886"/>
            <a:ext cx="2765814" cy="1005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Administrator\Desktop\Microsoft_logo_All_colors\MSFT_logo_rgb_C-Gray_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852886"/>
            <a:ext cx="2857500" cy="105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99737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12188825" cy="58901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76200"/>
            <a:ext cx="77724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To Grow More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Leave What you have learnt Behind …..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9" name="Picture 2" descr="C:\Users\Administrator\Desktop\Microsoft_logo_All_colors\MSFT_logo_rgb_C-Gray_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852886"/>
            <a:ext cx="2857500" cy="105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6" y="5852886"/>
            <a:ext cx="2765814" cy="1005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99737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ttp://cache1.asset-cache.net/xr/134429246.jpg?v=1&amp;c=IWSAsset&amp;k=3&amp;d=91F5CCEF208281FD5C343D12E4E10FFA5F73AEC31E90807E3C404E3F4AA9C0FD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93122" y="3968693"/>
            <a:ext cx="2123412" cy="253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06"/>
          <a:stretch/>
        </p:blipFill>
        <p:spPr>
          <a:xfrm>
            <a:off x="265440" y="3957649"/>
            <a:ext cx="2147887" cy="2551244"/>
          </a:xfrm>
          <a:prstGeom prst="rect">
            <a:avLst/>
          </a:prstGeom>
        </p:spPr>
      </p:pic>
      <p:pic>
        <p:nvPicPr>
          <p:cNvPr id="16" name="Picture 2" descr="C:\Users\v-junyo\Documents\Jun_Mesh\Microsoft Files\DesignTools\Brand Photos\Office Brand - No_exp\In the Office\girl computer sit office smile female male blur laptop background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8850" y="3964000"/>
            <a:ext cx="2137017" cy="253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4660" y="3957648"/>
            <a:ext cx="2129474" cy="2544893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87"/>
          <a:stretch/>
        </p:blipFill>
        <p:spPr>
          <a:xfrm>
            <a:off x="2646978" y="3963999"/>
            <a:ext cx="2128221" cy="253854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</p:pic>
      <p:sp>
        <p:nvSpPr>
          <p:cNvPr id="19" name="Rectangle 18"/>
          <p:cNvSpPr/>
          <p:nvPr/>
        </p:nvSpPr>
        <p:spPr bwMode="auto">
          <a:xfrm>
            <a:off x="248507" y="5502694"/>
            <a:ext cx="2147887" cy="99984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b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Anywhere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Access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36847" y="5502694"/>
            <a:ext cx="2147887" cy="99984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b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Work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Together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07902" y="5509046"/>
            <a:ext cx="2147887" cy="9998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b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Look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Professional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93122" y="5502694"/>
            <a:ext cx="2147887" cy="9998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b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IT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765453" y="5502694"/>
            <a:ext cx="2147887" cy="9998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6000">
                <a:schemeClr val="tx1">
                  <a:alpha val="54000"/>
                </a:schemeClr>
              </a:gs>
              <a:gs pos="100000">
                <a:schemeClr val="tx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b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Best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Value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24" name="TextBox 4"/>
          <p:cNvSpPr txBox="1"/>
          <p:nvPr/>
        </p:nvSpPr>
        <p:spPr>
          <a:xfrm>
            <a:off x="2064554" y="508329"/>
            <a:ext cx="8059717" cy="3036167"/>
          </a:xfrm>
          <a:prstGeom prst="rect">
            <a:avLst/>
          </a:prstGeom>
          <a:noFill/>
        </p:spPr>
        <p:txBody>
          <a:bodyPr wrap="square" lIns="99015" tIns="49506" rIns="99015" bIns="49506" rtlCol="0">
            <a:spAutoFit/>
          </a:bodyPr>
          <a:lstStyle/>
          <a:p>
            <a:pPr algn="ctr" defTabSz="914259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الحلقة الأولي</a:t>
            </a:r>
          </a:p>
          <a:p>
            <a:pPr algn="ctr" defTabSz="914259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endParaRPr lang="ar-EG" sz="3600" b="1" dirty="0">
              <a:solidFill>
                <a:srgbClr val="EB3C00"/>
              </a:solidFill>
              <a:latin typeface="Segoe UI Light" pitchFamily="34" charset="0"/>
            </a:endParaRPr>
          </a:p>
          <a:p>
            <a:pPr algn="ctr" defTabSz="914259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في هذه الحلقة سوف نتعرف</a:t>
            </a:r>
            <a:r>
              <a:rPr lang="ar-EG" sz="3600" b="1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علي مكونات برنامج </a:t>
            </a:r>
          </a:p>
          <a:p>
            <a:pPr algn="ctr" defTabSz="914259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en-US" sz="3600" b="1" dirty="0" smtClean="0">
                <a:solidFill>
                  <a:srgbClr val="EB3C00"/>
                </a:solidFill>
                <a:latin typeface="Segoe UI Light" pitchFamily="34" charset="0"/>
              </a:rPr>
              <a:t>Office 365 for Education</a:t>
            </a:r>
            <a:endParaRPr lang="ar-EG" sz="3600" b="1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pPr algn="ctr" defTabSz="914259" rt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و كيفية الإستفادة منها في قطاع التعليم العالي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70" y="168694"/>
            <a:ext cx="3191401" cy="115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40" y="367581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47800"/>
            <a:ext cx="12192000" cy="501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خدمة مجانية يعتمد عليها و بمواصفات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عالمية وضمان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التوافر بنسبة 99.9% بمميزات و خصائص رائعة و دعم فني مجاني. برنامج يوفر الخصوصية و يحمي الطلاب و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أعضاء هيئة التدريس من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أي مراسلات غير لائقة (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Bad Words Filter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توافر قوالب و أدوات تخدم قطاع التعليم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العالي مثل</a:t>
            </a:r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 Sites – Study Groups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مما سيساعد علي زيادة فرص التواصل بين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الجامعات و الكليات, الكليات و أعضاء هيئات التدريس, أعضاء هيءات التدريس و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الطلاب و كذلك الطلاب و الطلاب.</a:t>
            </a:r>
            <a:endParaRPr lang="en-US" sz="2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خدمات تقدم من خلال نطاق رسمي بأسم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الجامعة مما يساعد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علي ربط الطلاب و </a:t>
            </a:r>
            <a:r>
              <a:rPr lang="ar-EG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أعضاء هيءات التدريس بشكل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رسمي</a:t>
            </a:r>
            <a:endParaRPr lang="en-US" sz="2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برامج تقدم حلول جديدة و متطورة للفصول التخيلية (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Virtual Classroom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من خلال 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Lync Online </a:t>
            </a: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 إمكانية عمل تدريبات و اجتماعات دون مغادرة المؤسسة التعليمية و تعطيل العمل</a:t>
            </a:r>
            <a:endParaRPr lang="en-US" sz="2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ar-EG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خدمة توفر أمان و سرية للمعلومات و البيانات و يمكن الوصول إليها بوسائل عديدة 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Desktops – Tablets – Laptops – Smart </a:t>
            </a:r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Phones</a:t>
            </a:r>
            <a:endParaRPr lang="en-US" sz="2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70" y="168694"/>
            <a:ext cx="3191401" cy="115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168229" y="660732"/>
            <a:ext cx="3855543" cy="598577"/>
          </a:xfrm>
          <a:prstGeom prst="rect">
            <a:avLst/>
          </a:prstGeom>
          <a:noFill/>
        </p:spPr>
        <p:txBody>
          <a:bodyPr wrap="square" lIns="99015" tIns="49506" rIns="99015" bIns="49506" rtlCol="0">
            <a:spAutoFit/>
          </a:bodyPr>
          <a:lstStyle/>
          <a:p>
            <a:pPr algn="ctr" defTabSz="914259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</a:pPr>
            <a:r>
              <a:rPr lang="ar-AE" sz="3600" b="1" dirty="0">
                <a:solidFill>
                  <a:srgbClr val="EB3C00"/>
                </a:solidFill>
                <a:latin typeface="Segoe UI Light" pitchFamily="34" charset="0"/>
              </a:rPr>
              <a:t>المميزات العامة ل</a:t>
            </a:r>
            <a:r>
              <a:rPr lang="ar-EG" sz="3600" b="1" dirty="0">
                <a:solidFill>
                  <a:srgbClr val="EB3C00"/>
                </a:solidFill>
                <a:latin typeface="Segoe UI Light" pitchFamily="34" charset="0"/>
              </a:rPr>
              <a:t>ل</a:t>
            </a:r>
            <a:r>
              <a:rPr lang="ar-AE" sz="3600" b="1" dirty="0">
                <a:solidFill>
                  <a:srgbClr val="EB3C00"/>
                </a:solidFill>
                <a:latin typeface="Segoe UI Light" pitchFamily="34" charset="0"/>
              </a:rPr>
              <a:t>برنامج</a:t>
            </a:r>
            <a:endParaRPr lang="en-US" sz="3600" b="1" dirty="0">
              <a:solidFill>
                <a:srgbClr val="EB3C00"/>
              </a:solidFill>
              <a:latin typeface="Segoe UI Light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40" y="367581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ADISVR2\Shared\ADI_Projects\Microsoft\MS_12-01542_Office_Licensing\Working_Art\office365-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08998"/>
            <a:ext cx="6014710" cy="285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ADISVR2\Shared\ADI_Projects\Microsoft\MS_12-01542_Office_Licensing\Working_Art\office365-2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64318" y="1008997"/>
            <a:ext cx="6024508" cy="285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\\ADISVR2\Shared\ADI_Projects\Microsoft\MS_12-01542_Office_Licensing\Working_Art\office365-3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030611"/>
            <a:ext cx="6014712" cy="282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\\ADISVR2\Shared\ADI_Projects\Microsoft\MS_12-01542_Office_Licensing\Working_Art\office365-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4318" y="4030612"/>
            <a:ext cx="6024508" cy="283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57"/>
          <p:cNvSpPr>
            <a:spLocks noGrp="1"/>
          </p:cNvSpPr>
          <p:nvPr>
            <p:ph type="title"/>
          </p:nvPr>
        </p:nvSpPr>
        <p:spPr>
          <a:xfrm>
            <a:off x="293298" y="231611"/>
            <a:ext cx="11621826" cy="605768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sz="4400" dirty="0" smtClean="0">
                <a:solidFill>
                  <a:srgbClr val="EB3C00"/>
                </a:solidFill>
                <a:latin typeface="Calibri" panose="020F0502020204030204" pitchFamily="34" charset="0"/>
              </a:rPr>
              <a:t>تعرف علي الخدمات التي يوفرها </a:t>
            </a:r>
            <a:r>
              <a:rPr lang="en-US" sz="4400" dirty="0" smtClean="0">
                <a:solidFill>
                  <a:srgbClr val="EB3C00"/>
                </a:solidFill>
                <a:latin typeface="Calibri" panose="020F0502020204030204" pitchFamily="34" charset="0"/>
              </a:rPr>
              <a:t>Office 365 for Education</a:t>
            </a:r>
            <a:endParaRPr lang="en-US" sz="4400" dirty="0">
              <a:solidFill>
                <a:srgbClr val="EB3C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64317" y="1007531"/>
            <a:ext cx="6024508" cy="2854395"/>
            <a:chOff x="6164317" y="1007531"/>
            <a:chExt cx="6024508" cy="2854395"/>
          </a:xfrm>
        </p:grpSpPr>
        <p:sp>
          <p:nvSpPr>
            <p:cNvPr id="10" name="Rectangle 9"/>
            <p:cNvSpPr/>
            <p:nvPr/>
          </p:nvSpPr>
          <p:spPr bwMode="auto">
            <a:xfrm>
              <a:off x="6164317" y="1008997"/>
              <a:ext cx="6024508" cy="2852929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9336" y="1794717"/>
              <a:ext cx="543578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يوفر البرنامج عامل التواصل والتعاون بين أعضاء هيئة التدريس والطلاب</a:t>
              </a:r>
            </a:p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إمكانية عمل محاضرات عبر الإنترنت و تبادل الخبرات</a:t>
              </a:r>
            </a:p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إمكانية تسجيل المحاضرات علي شكل فيديوهات و مشاركتها مع الطلاب</a:t>
              </a:r>
            </a:p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إمكانية التواصل بين أعضاء هيءات التدريس علي مستوي الجمهورية</a:t>
              </a:r>
              <a:endParaRPr lang="en-US" sz="1600" spc="-24" dirty="0">
                <a:solidFill>
                  <a:srgbClr val="595959">
                    <a:lumMod val="75000"/>
                    <a:alpha val="99000"/>
                  </a:srgbClr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15417" y="1007531"/>
              <a:ext cx="2545233" cy="89083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0" y="4030612"/>
            <a:ext cx="6014710" cy="2827388"/>
            <a:chOff x="0" y="4030612"/>
            <a:chExt cx="6014710" cy="2827388"/>
          </a:xfrm>
        </p:grpSpPr>
        <p:sp>
          <p:nvSpPr>
            <p:cNvPr id="14" name="Rectangle 13"/>
            <p:cNvSpPr/>
            <p:nvPr/>
          </p:nvSpPr>
          <p:spPr bwMode="auto">
            <a:xfrm>
              <a:off x="0" y="4030612"/>
              <a:ext cx="6014710" cy="2827388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3936" y="5057283"/>
              <a:ext cx="520713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218447" rtl="1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الوصول </a:t>
              </a:r>
              <a:r>
                <a:rPr lang="ar-EG" sz="1600" spc="-24" dirty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إلى الوثائق </a:t>
              </a: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و المستندات من خلال موقع رسمي مع إمكانية إنشاء "المواقع </a:t>
              </a:r>
              <a:r>
                <a:rPr lang="ar-EG" sz="1600" spc="-24" dirty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الخاصة </a:t>
              </a: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بي» و </a:t>
              </a:r>
              <a:r>
                <a:rPr lang="ar-EG" sz="1600" spc="-24" dirty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إدارة وتقاسم الوثائق مشاركة المستندات بشكل أمن مع </a:t>
              </a: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الزملاء من خلال مواقع آمنة لايمكن الوصول إليها لغير أعضاء هيئات التدريس أو الطلاب</a:t>
              </a:r>
              <a:endParaRPr lang="en-US" sz="1600" spc="-24" dirty="0">
                <a:solidFill>
                  <a:srgbClr val="595959">
                    <a:lumMod val="75000"/>
                    <a:alpha val="99000"/>
                  </a:srgbClr>
                </a:solidFill>
              </a:endParaRPr>
            </a:p>
          </p:txBody>
        </p:sp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42438" y="4240228"/>
              <a:ext cx="3244402" cy="562225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6164316" y="4030611"/>
            <a:ext cx="6024510" cy="2827389"/>
            <a:chOff x="6164316" y="4030611"/>
            <a:chExt cx="6024510" cy="282738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164316" y="4030611"/>
              <a:ext cx="6024510" cy="2827389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79336" y="4902006"/>
              <a:ext cx="543578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بريد الكتروني بسعة 25 جيجا بايت</a:t>
              </a:r>
            </a:p>
            <a:p>
              <a:pPr algn="r" defTabSz="1218447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رسائل حتي 25 ميجا بايت</a:t>
              </a:r>
            </a:p>
            <a:p>
              <a:pPr algn="r" defTabSz="1218447" rtl="1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إمكانية ربط حسابات البريد الشخصي بحساب </a:t>
              </a:r>
              <a:r>
                <a:rPr lang="en-US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Office 3655</a:t>
              </a: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 </a:t>
              </a:r>
            </a:p>
            <a:p>
              <a:pPr algn="r" defTabSz="1218447" rtl="1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rPr>
                <a:t>استمتع بخدمات بريدية بمواصفات عالمية</a:t>
              </a:r>
              <a:endParaRPr lang="en-US" sz="1600" spc="-24" dirty="0">
                <a:solidFill>
                  <a:srgbClr val="595959">
                    <a:lumMod val="75000"/>
                    <a:alpha val="99000"/>
                  </a:srgbClr>
                </a:solidFill>
              </a:endParaRPr>
            </a:p>
          </p:txBody>
        </p: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8514747" y="4224753"/>
              <a:ext cx="3063871" cy="57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Rectangle 20"/>
          <p:cNvSpPr/>
          <p:nvPr/>
        </p:nvSpPr>
        <p:spPr bwMode="auto">
          <a:xfrm>
            <a:off x="4872734" y="2711819"/>
            <a:ext cx="2443355" cy="2443355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0" y="1007531"/>
            <a:ext cx="6014712" cy="3325351"/>
            <a:chOff x="0" y="-4422260"/>
            <a:chExt cx="6014712" cy="3325351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-4422260"/>
              <a:ext cx="6014712" cy="3325351"/>
              <a:chOff x="0" y="1008998"/>
              <a:chExt cx="6014712" cy="3325351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0" y="1008998"/>
                <a:ext cx="6014712" cy="2852928"/>
              </a:xfrm>
              <a:prstGeom prst="rect">
                <a:avLst/>
              </a:prstGeom>
              <a:solidFill>
                <a:schemeClr val="bg1">
                  <a:lumMod val="95000"/>
                  <a:alpha val="90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83936" y="1656693"/>
                <a:ext cx="5483477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defTabSz="1218447" rtl="1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EG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تمتع بالعمل علي أحدث نسخ برامج </a:t>
                </a: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Microsoft Office Web Apps</a:t>
                </a:r>
                <a:endParaRPr lang="ar-EG" sz="1600" spc="-24" dirty="0" smtClean="0">
                  <a:solidFill>
                    <a:srgbClr val="595959">
                      <a:lumMod val="75000"/>
                      <a:alpha val="99000"/>
                    </a:srgbClr>
                  </a:solidFill>
                </a:endParaRPr>
              </a:p>
              <a:p>
                <a:pPr algn="r" defTabSz="1218447" rtl="1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EG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استمتع بالعمل علي </a:t>
                </a: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Office Online </a:t>
                </a:r>
                <a:r>
                  <a:rPr lang="ar-EG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 و تجربة </a:t>
                </a:r>
              </a:p>
              <a:p>
                <a:pPr algn="l" defTabSz="1218447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Microsoft Word</a:t>
                </a:r>
              </a:p>
              <a:p>
                <a:pPr algn="l" defTabSz="1218447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Microsoft Excel</a:t>
                </a:r>
              </a:p>
              <a:p>
                <a:pPr algn="l" defTabSz="1218447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Microsoft PowerPoint</a:t>
                </a:r>
              </a:p>
              <a:p>
                <a:pPr algn="l" defTabSz="1218447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pc="-24" dirty="0" smtClean="0">
                    <a:solidFill>
                      <a:srgbClr val="595959">
                        <a:lumMod val="75000"/>
                        <a:alpha val="99000"/>
                      </a:srgbClr>
                    </a:solidFill>
                  </a:rPr>
                  <a:t>Microsoft OneNote</a:t>
                </a:r>
                <a:endParaRPr lang="ar-EG" sz="1600" spc="-24" dirty="0">
                  <a:solidFill>
                    <a:srgbClr val="595959">
                      <a:lumMod val="75000"/>
                      <a:alpha val="99000"/>
                    </a:srgbClr>
                  </a:solidFill>
                </a:endParaRPr>
              </a:p>
              <a:p>
                <a:pPr algn="r" defTabSz="1218447" rtl="1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 spc="-24" dirty="0">
                  <a:solidFill>
                    <a:srgbClr val="595959">
                      <a:lumMod val="75000"/>
                      <a:alpha val="99000"/>
                    </a:srgbClr>
                  </a:solidFill>
                </a:endParaRPr>
              </a:p>
            </p:txBody>
          </p:sp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3934" y="-4365023"/>
              <a:ext cx="2316511" cy="802435"/>
            </a:xfrm>
            <a:prstGeom prst="rect">
              <a:avLst/>
            </a:prstGeom>
          </p:spPr>
        </p:pic>
      </p:grpSp>
      <p:sp>
        <p:nvSpPr>
          <p:cNvPr id="27" name="Rectangle 26"/>
          <p:cNvSpPr/>
          <p:nvPr/>
        </p:nvSpPr>
        <p:spPr bwMode="auto">
          <a:xfrm>
            <a:off x="5032116" y="2868971"/>
            <a:ext cx="2124592" cy="2129053"/>
          </a:xfrm>
          <a:prstGeom prst="rect">
            <a:avLst/>
          </a:prstGeom>
          <a:solidFill>
            <a:srgbClr val="EB3C00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1218585"/>
            <a:endParaRPr lang="en-US" sz="2400" dirty="0">
              <a:solidFill>
                <a:srgbClr val="EB3C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3836" y="3562651"/>
            <a:ext cx="2141149" cy="7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5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993202"/>
            <a:ext cx="9220200" cy="1207975"/>
          </a:xfrm>
          <a:prstGeom prst="rect">
            <a:avLst/>
          </a:prstGeom>
          <a:noFill/>
        </p:spPr>
        <p:txBody>
          <a:bodyPr wrap="square" lIns="99015" tIns="49506" rIns="99015" bIns="49506" rtlCol="0">
            <a:spAutoFit/>
          </a:bodyPr>
          <a:lstStyle/>
          <a:p>
            <a:pPr algn="ctr" defTabSz="914259" rt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لمزيد من المعلومات يمكنك مراسلتنا علي </a:t>
            </a:r>
          </a:p>
          <a:p>
            <a:pPr algn="ctr" defTabSz="914259" rt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69F1E"/>
              </a:buClr>
              <a:buSzPct val="90000"/>
              <a:defRPr/>
            </a:pPr>
            <a:r>
              <a:rPr lang="ar-EG" sz="3600" b="1" dirty="0" smtClean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3600" b="1" dirty="0" smtClean="0">
                <a:solidFill>
                  <a:srgbClr val="EB3C00"/>
                </a:solidFill>
                <a:latin typeface="Segoe UI Light" pitchFamily="34" charset="0"/>
              </a:rPr>
              <a:t>mis@bu.edu.eg</a:t>
            </a:r>
            <a:endParaRPr lang="ar-EG" sz="3600" b="1" dirty="0" smtClean="0">
              <a:solidFill>
                <a:srgbClr val="EB3C00"/>
              </a:solidFill>
              <a:latin typeface="Segoe UI Light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8712" y="5474407"/>
            <a:ext cx="3191401" cy="115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609600"/>
            <a:ext cx="3429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360</Words>
  <Application>Microsoft Office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تعرف علي الخدمات التي يوفرها Office 365 for Education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Abu Ali (Integrated Services)</dc:creator>
  <cp:lastModifiedBy>walaa</cp:lastModifiedBy>
  <cp:revision>14</cp:revision>
  <dcterms:created xsi:type="dcterms:W3CDTF">2006-08-16T00:00:00Z</dcterms:created>
  <dcterms:modified xsi:type="dcterms:W3CDTF">2013-04-14T07:59:25Z</dcterms:modified>
</cp:coreProperties>
</file>